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6" r:id="rId3"/>
    <p:sldId id="286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92" r:id="rId12"/>
    <p:sldId id="273" r:id="rId13"/>
    <p:sldId id="269" r:id="rId14"/>
    <p:sldId id="265" r:id="rId15"/>
    <p:sldId id="296" r:id="rId16"/>
    <p:sldId id="295" r:id="rId17"/>
    <p:sldId id="297" r:id="rId18"/>
    <p:sldId id="282" r:id="rId19"/>
    <p:sldId id="293" r:id="rId20"/>
    <p:sldId id="294" r:id="rId21"/>
    <p:sldId id="305" r:id="rId22"/>
    <p:sldId id="306" r:id="rId23"/>
    <p:sldId id="30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3316" autoAdjust="0"/>
  </p:normalViewPr>
  <p:slideViewPr>
    <p:cSldViewPr>
      <p:cViewPr varScale="1">
        <p:scale>
          <a:sx n="95" d="100"/>
          <a:sy n="95" d="100"/>
        </p:scale>
        <p:origin x="8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B778C-7FE4-499E-B35C-90C9F2F4914F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BD311-55AB-42AB-BC02-DED5881620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35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D2664-E247-4B7F-8B5A-9111B7D21919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7683-6523-4D91-869E-7459C9929A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7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Seit 2004 existiert die Abteilung </a:t>
            </a:r>
            <a:r>
              <a:rPr lang="de-DE" dirty="0" err="1"/>
              <a:t>Forschungsschiffahrt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7683-6523-4D91-869E-7459C9929A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2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37683-6523-4D91-869E-7459C9929A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6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4" y="0"/>
            <a:ext cx="9152385" cy="6858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-8064" y="1080000"/>
            <a:ext cx="9174167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>
          <a:xfrm>
            <a:off x="2" y="2160000"/>
            <a:ext cx="9144321" cy="469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88" y="305325"/>
            <a:ext cx="3227651" cy="541481"/>
          </a:xfrm>
          <a:prstGeom prst="rect">
            <a:avLst/>
          </a:prstGeom>
        </p:spPr>
      </p:pic>
      <p:sp>
        <p:nvSpPr>
          <p:cNvPr id="29" name="Titel 28"/>
          <p:cNvSpPr>
            <a:spLocks noGrp="1"/>
          </p:cNvSpPr>
          <p:nvPr>
            <p:ph type="title" hasCustomPrompt="1"/>
          </p:nvPr>
        </p:nvSpPr>
        <p:spPr>
          <a:xfrm>
            <a:off x="445764" y="1124744"/>
            <a:ext cx="8231015" cy="504056"/>
          </a:xfrm>
        </p:spPr>
        <p:txBody>
          <a:bodyPr anchor="b"/>
          <a:lstStyle>
            <a:lvl1pPr algn="ctr">
              <a:defRPr b="0">
                <a:latin typeface="+mn-lt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45764" y="1663873"/>
            <a:ext cx="8231015" cy="43204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b="1">
                <a:solidFill>
                  <a:schemeClr val="tx2">
                    <a:lumMod val="25000"/>
                    <a:lumOff val="7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Mehr Informationen zu der Präsentation</a:t>
            </a:r>
            <a:endParaRPr lang="en-US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</a:defRPr>
            </a:lvl1pPr>
          </a:lstStyle>
          <a:p>
            <a:r>
              <a:rPr lang="en-US" dirty="0"/>
              <a:t>BRIESE RESEARCH • member of the BRIESE GROUP NETWORK</a:t>
            </a:r>
          </a:p>
        </p:txBody>
      </p:sp>
    </p:spTree>
    <p:extLst>
      <p:ext uri="{BB962C8B-B14F-4D97-AF65-F5344CB8AC3E}">
        <p14:creationId xmlns:p14="http://schemas.microsoft.com/office/powerpoint/2010/main" val="231862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ener Schni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C22A-FFC7-4451-97C9-D2047761071B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360000" y="1080000"/>
            <a:ext cx="5076000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Inhaltsplatzhalter 15"/>
          <p:cNvSpPr>
            <a:spLocks noGrp="1"/>
          </p:cNvSpPr>
          <p:nvPr>
            <p:ph sz="quarter" idx="23"/>
          </p:nvPr>
        </p:nvSpPr>
        <p:spPr>
          <a:xfrm>
            <a:off x="5796136" y="1080000"/>
            <a:ext cx="2952000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0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ener Schni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097B-6CBB-4F23-A587-2B1B94016CA4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3672000" y="1080000"/>
            <a:ext cx="5076000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Inhaltsplatzhalter 15"/>
          <p:cNvSpPr>
            <a:spLocks noGrp="1"/>
          </p:cNvSpPr>
          <p:nvPr>
            <p:ph sz="quarter" idx="23"/>
          </p:nvPr>
        </p:nvSpPr>
        <p:spPr>
          <a:xfrm>
            <a:off x="360000" y="1080000"/>
            <a:ext cx="2952000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2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02C-3A06-4630-AD6F-4DC38CA989A2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Inhaltsplatzhalter 15"/>
          <p:cNvSpPr>
            <a:spLocks noGrp="1"/>
          </p:cNvSpPr>
          <p:nvPr>
            <p:ph sz="quarter" idx="17"/>
          </p:nvPr>
        </p:nvSpPr>
        <p:spPr>
          <a:xfrm>
            <a:off x="0" y="720000"/>
            <a:ext cx="9144000" cy="55893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9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254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BRIESE RESEARCH • member of the BRIESE GROUP NETWORK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88" y="305325"/>
            <a:ext cx="3227651" cy="541481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360000" y="1440001"/>
            <a:ext cx="8424000" cy="3455591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9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4" y="0"/>
            <a:ext cx="9152385" cy="685800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2" y="0"/>
            <a:ext cx="9152385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>
          <a:xfrm>
            <a:off x="-8064" y="1080000"/>
            <a:ext cx="9160449" cy="577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88" y="305325"/>
            <a:ext cx="3227651" cy="541481"/>
          </a:xfrm>
          <a:prstGeom prst="rect">
            <a:avLst/>
          </a:prstGeom>
        </p:spPr>
      </p:pic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</a:defRPr>
            </a:lvl1pPr>
          </a:lstStyle>
          <a:p>
            <a:r>
              <a:rPr lang="en-US" dirty="0"/>
              <a:t>BRIESE RESEARCH • member of the BRIESE GROUP NETWORK</a:t>
            </a:r>
          </a:p>
        </p:txBody>
      </p:sp>
      <p:sp>
        <p:nvSpPr>
          <p:cNvPr id="14" name="Titel 28"/>
          <p:cNvSpPr>
            <a:spLocks noGrp="1"/>
          </p:cNvSpPr>
          <p:nvPr>
            <p:ph type="title" hasCustomPrompt="1"/>
          </p:nvPr>
        </p:nvSpPr>
        <p:spPr>
          <a:xfrm>
            <a:off x="445764" y="1124744"/>
            <a:ext cx="8231015" cy="504056"/>
          </a:xfrm>
        </p:spPr>
        <p:txBody>
          <a:bodyPr anchor="b"/>
          <a:lstStyle>
            <a:lvl1pPr algn="ctr">
              <a:defRPr b="0">
                <a:latin typeface="+mn-lt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45764" y="1663873"/>
            <a:ext cx="8231015" cy="43204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Mehr Informationen zu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9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239E-722E-4015-A646-A683D9693AE5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6"/>
          </p:nvPr>
        </p:nvSpPr>
        <p:spPr>
          <a:xfrm>
            <a:off x="4806001" y="1080000"/>
            <a:ext cx="3980729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360000" y="1080000"/>
            <a:ext cx="3996432" cy="4870800"/>
          </a:xfrm>
        </p:spPr>
        <p:txBody>
          <a:bodyPr/>
          <a:lstStyle>
            <a:lvl4pPr>
              <a:buFontTx/>
              <a:buNone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6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EED-8837-4B27-8C12-E0C2BE3BA3EF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8" name="Inhaltsplatzhalter 15"/>
          <p:cNvSpPr>
            <a:spLocks noGrp="1"/>
          </p:cNvSpPr>
          <p:nvPr>
            <p:ph sz="quarter" idx="16"/>
          </p:nvPr>
        </p:nvSpPr>
        <p:spPr>
          <a:xfrm>
            <a:off x="4806001" y="1080000"/>
            <a:ext cx="3980729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9" name="Inhaltsplatzhalter 15"/>
          <p:cNvSpPr>
            <a:spLocks noGrp="1"/>
          </p:cNvSpPr>
          <p:nvPr>
            <p:ph sz="quarter" idx="17"/>
          </p:nvPr>
        </p:nvSpPr>
        <p:spPr>
          <a:xfrm>
            <a:off x="360000" y="1080000"/>
            <a:ext cx="3996432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0" name="Inhaltsplatzhalter 15"/>
          <p:cNvSpPr>
            <a:spLocks noGrp="1"/>
          </p:cNvSpPr>
          <p:nvPr>
            <p:ph sz="quarter" idx="18"/>
          </p:nvPr>
        </p:nvSpPr>
        <p:spPr>
          <a:xfrm>
            <a:off x="4803272" y="3695680"/>
            <a:ext cx="3980729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1" name="Inhaltsplatzhalter 15"/>
          <p:cNvSpPr>
            <a:spLocks noGrp="1"/>
          </p:cNvSpPr>
          <p:nvPr>
            <p:ph sz="quarter" idx="19"/>
          </p:nvPr>
        </p:nvSpPr>
        <p:spPr>
          <a:xfrm>
            <a:off x="366524" y="3685004"/>
            <a:ext cx="3996432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35C-8E9F-40E7-B0CC-A25C9A117FC9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Inhaltsplatzhalter 15"/>
          <p:cNvSpPr>
            <a:spLocks noGrp="1"/>
          </p:cNvSpPr>
          <p:nvPr>
            <p:ph sz="quarter" idx="17"/>
          </p:nvPr>
        </p:nvSpPr>
        <p:spPr>
          <a:xfrm>
            <a:off x="360000" y="1080000"/>
            <a:ext cx="3996432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Inhaltsplatzhalter 15"/>
          <p:cNvSpPr>
            <a:spLocks noGrp="1"/>
          </p:cNvSpPr>
          <p:nvPr>
            <p:ph sz="quarter" idx="19"/>
          </p:nvPr>
        </p:nvSpPr>
        <p:spPr>
          <a:xfrm>
            <a:off x="366524" y="3685004"/>
            <a:ext cx="3996432" cy="225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Inhaltsplatzhalter 15"/>
          <p:cNvSpPr>
            <a:spLocks noGrp="1"/>
          </p:cNvSpPr>
          <p:nvPr>
            <p:ph sz="quarter" idx="16"/>
          </p:nvPr>
        </p:nvSpPr>
        <p:spPr>
          <a:xfrm>
            <a:off x="4806001" y="1080000"/>
            <a:ext cx="3980729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8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- 3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EC24D-F01C-44DA-BFCB-54529B46B346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4806001" y="1080000"/>
            <a:ext cx="3980729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Inhaltsplatzhalter 15"/>
          <p:cNvSpPr>
            <a:spLocks noGrp="1"/>
          </p:cNvSpPr>
          <p:nvPr>
            <p:ph sz="quarter" idx="20"/>
          </p:nvPr>
        </p:nvSpPr>
        <p:spPr>
          <a:xfrm>
            <a:off x="360000" y="10800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Inhaltsplatzhalter 15"/>
          <p:cNvSpPr>
            <a:spLocks noGrp="1"/>
          </p:cNvSpPr>
          <p:nvPr>
            <p:ph sz="quarter" idx="21"/>
          </p:nvPr>
        </p:nvSpPr>
        <p:spPr>
          <a:xfrm>
            <a:off x="360000" y="28224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1" name="Inhaltsplatzhalter 15"/>
          <p:cNvSpPr>
            <a:spLocks noGrp="1"/>
          </p:cNvSpPr>
          <p:nvPr>
            <p:ph sz="quarter" idx="22"/>
          </p:nvPr>
        </p:nvSpPr>
        <p:spPr>
          <a:xfrm>
            <a:off x="360000" y="45684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- 3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908C-8B95-485F-B73D-CA008F88C5E4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360001" y="1080000"/>
            <a:ext cx="3980729" cy="4870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Inhaltsplatzhalter 15"/>
          <p:cNvSpPr>
            <a:spLocks noGrp="1"/>
          </p:cNvSpPr>
          <p:nvPr>
            <p:ph sz="quarter" idx="20"/>
          </p:nvPr>
        </p:nvSpPr>
        <p:spPr>
          <a:xfrm>
            <a:off x="4806000" y="10800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Inhaltsplatzhalter 15"/>
          <p:cNvSpPr>
            <a:spLocks noGrp="1"/>
          </p:cNvSpPr>
          <p:nvPr>
            <p:ph sz="quarter" idx="21"/>
          </p:nvPr>
        </p:nvSpPr>
        <p:spPr>
          <a:xfrm>
            <a:off x="4806000" y="28224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1" name="Inhaltsplatzhalter 15"/>
          <p:cNvSpPr>
            <a:spLocks noGrp="1"/>
          </p:cNvSpPr>
          <p:nvPr>
            <p:ph sz="quarter" idx="22"/>
          </p:nvPr>
        </p:nvSpPr>
        <p:spPr>
          <a:xfrm>
            <a:off x="4806000" y="4568400"/>
            <a:ext cx="3996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3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360000" y="1080000"/>
            <a:ext cx="8424000" cy="48692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ino An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Inhaltsplatzhalter 15"/>
          <p:cNvSpPr>
            <a:spLocks noGrp="1"/>
          </p:cNvSpPr>
          <p:nvPr>
            <p:ph sz="quarter" idx="17"/>
          </p:nvPr>
        </p:nvSpPr>
        <p:spPr>
          <a:xfrm>
            <a:off x="0" y="692696"/>
            <a:ext cx="9144000" cy="352839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1" name="Inhaltsplatzhalter 15"/>
          <p:cNvSpPr>
            <a:spLocks noGrp="1"/>
          </p:cNvSpPr>
          <p:nvPr>
            <p:ph sz="quarter" idx="22"/>
          </p:nvPr>
        </p:nvSpPr>
        <p:spPr>
          <a:xfrm>
            <a:off x="360000" y="4568400"/>
            <a:ext cx="8424000" cy="138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8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2" y="6309320"/>
            <a:ext cx="9143999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46717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080000"/>
            <a:ext cx="8424000" cy="486932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de-DE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425188" y="6396758"/>
            <a:ext cx="2395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F3ECAC0D-7B98-4B1D-8D2C-EF0B65AD3D40}" type="datetime3">
              <a:rPr lang="en-US" smtClean="0"/>
              <a:t>11 June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43808" y="6396758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BRIESE RESEARCH • member of the BRIESE GROUP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60000" y="6396758"/>
            <a:ext cx="227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F86C9D93-A2B2-4957-BFA2-2E5635D65626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2877"/>
            <a:ext cx="1853188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9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1" r:id="rId3"/>
    <p:sldLayoutId id="2147483664" r:id="rId4"/>
    <p:sldLayoutId id="2147483665" r:id="rId5"/>
    <p:sldLayoutId id="2147483666" r:id="rId6"/>
    <p:sldLayoutId id="2147483672" r:id="rId7"/>
    <p:sldLayoutId id="2147483673" r:id="rId8"/>
    <p:sldLayoutId id="2147483678" r:id="rId9"/>
    <p:sldLayoutId id="2147483674" r:id="rId10"/>
    <p:sldLayoutId id="2147483675" r:id="rId11"/>
    <p:sldLayoutId id="2147483663" r:id="rId12"/>
    <p:sldLayoutId id="2147483676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1200"/>
        </a:spcAft>
        <a:buFont typeface="Arial" panose="020B0604020202020204" pitchFamily="34" charset="0"/>
        <a:buNone/>
        <a:defRPr sz="1600" kern="1200" cap="all" baseline="0">
          <a:solidFill>
            <a:schemeClr val="tx2"/>
          </a:solidFill>
          <a:latin typeface="Open Sans Light" panose="020B0306030504020204" pitchFamily="34" charset="0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Tx/>
        <a:buNone/>
        <a:tabLst/>
        <a:defRPr sz="1300" b="0" i="0" strike="noStrik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14400" rtl="0" eaLnBrk="1" fontAlgn="auto" latinLnBrk="0" hangingPunct="1">
        <a:lnSpc>
          <a:spcPct val="100000"/>
        </a:lnSpc>
        <a:spcBef>
          <a:spcPts val="41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300" i="1" kern="1200" baseline="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5700" marR="0" indent="-1714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270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0196" y="1556792"/>
            <a:ext cx="8231015" cy="469887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ExperiEnce</a:t>
            </a:r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new</a:t>
            </a:r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MAGS 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323528" y="6165304"/>
            <a:ext cx="8640960" cy="596579"/>
          </a:xfrm>
        </p:spPr>
        <p:txBody>
          <a:bodyPr/>
          <a:lstStyle/>
          <a:p>
            <a:endParaRPr lang="de-DE" dirty="0">
              <a:effectLst/>
            </a:endParaRPr>
          </a:p>
          <a:p>
            <a:r>
              <a:rPr lang="de-DE" dirty="0">
                <a:effectLst/>
              </a:rPr>
              <a:t>	 	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380312" y="116632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bg1"/>
                </a:solidFill>
              </a:rPr>
              <a:t>13.06.2018</a:t>
            </a:r>
          </a:p>
        </p:txBody>
      </p:sp>
      <p:sp>
        <p:nvSpPr>
          <p:cNvPr id="11" name="Titel 3"/>
          <p:cNvSpPr txBox="1">
            <a:spLocks/>
          </p:cNvSpPr>
          <p:nvPr/>
        </p:nvSpPr>
        <p:spPr>
          <a:xfrm>
            <a:off x="445764" y="1124744"/>
            <a:ext cx="8231015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 err="1"/>
              <a:t>Waste</a:t>
            </a:r>
            <a:r>
              <a:rPr lang="de-DE" dirty="0"/>
              <a:t> Treatment on RV „SONNE“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6461640"/>
            <a:ext cx="21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Lothar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Meinders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C6A902BD-B2A7-4FDC-94C3-3392365CB3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4874"/>
          <a:stretch>
            <a:fillRect/>
          </a:stretch>
        </p:blipFill>
        <p:spPr>
          <a:xfrm>
            <a:off x="5292080" y="1809400"/>
            <a:ext cx="3944782" cy="2026677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AF5B71D-8F38-49E5-8FC4-BF065577C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3" y="2464977"/>
            <a:ext cx="1048626" cy="10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9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METAL AND </a:t>
            </a:r>
            <a:r>
              <a:rPr lang="de-DE" dirty="0" err="1"/>
              <a:t>Plastic</a:t>
            </a:r>
            <a:r>
              <a:rPr lang="de-DE" dirty="0"/>
              <a:t> - AFTER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10</a:t>
            </a:fld>
            <a:endParaRPr lang="en-US"/>
          </a:p>
        </p:txBody>
      </p:sp>
      <p:pic>
        <p:nvPicPr>
          <p:cNvPr id="18" name="Bild 8">
            <a:extLst>
              <a:ext uri="{FF2B5EF4-FFF2-40B4-BE49-F238E27FC236}">
                <a16:creationId xmlns:a16="http://schemas.microsoft.com/office/drawing/2014/main" id="{46966277-325F-41B9-A82D-B3D63B99A9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3" y="1114836"/>
            <a:ext cx="2579199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EC48DC23-27F5-4F93-AEB3-F20C79261EA4}"/>
              </a:ext>
            </a:extLst>
          </p:cNvPr>
          <p:cNvSpPr txBox="1">
            <a:spLocks/>
          </p:cNvSpPr>
          <p:nvPr/>
        </p:nvSpPr>
        <p:spPr>
          <a:xfrm>
            <a:off x="4049164" y="1114836"/>
            <a:ext cx="5076096" cy="2521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Shredder DT 755SR DELITEK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Quick safe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high compression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large cans or pallets are shredded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200 liters of containers (as with the glass Crusher) catches everything - easy handling </a:t>
            </a:r>
          </a:p>
        </p:txBody>
      </p:sp>
      <p:pic>
        <p:nvPicPr>
          <p:cNvPr id="8" name="Grafik 7" descr="Ein Bild, das Person, drinnen, Kuchen, schneidend enthält.&#10;&#10;Automatisch generierte Beschreibung">
            <a:extLst>
              <a:ext uri="{FF2B5EF4-FFF2-40B4-BE49-F238E27FC236}">
                <a16:creationId xmlns:a16="http://schemas.microsoft.com/office/drawing/2014/main" id="{34D0CFBA-AFC3-4C70-86F9-AB47E96B5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14" y="3429000"/>
            <a:ext cx="3528392" cy="2380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7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Wet</a:t>
            </a:r>
            <a:r>
              <a:rPr lang="de-DE" dirty="0"/>
              <a:t> </a:t>
            </a:r>
            <a:r>
              <a:rPr lang="de-DE" dirty="0" err="1"/>
              <a:t>Garbage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11</a:t>
            </a:fld>
            <a:endParaRPr lang="en-US"/>
          </a:p>
        </p:txBody>
      </p:sp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EC48DC23-27F5-4F93-AEB3-F20C79261EA4}"/>
              </a:ext>
            </a:extLst>
          </p:cNvPr>
          <p:cNvSpPr txBox="1">
            <a:spLocks/>
          </p:cNvSpPr>
          <p:nvPr/>
        </p:nvSpPr>
        <p:spPr>
          <a:xfrm>
            <a:off x="360000" y="4224979"/>
            <a:ext cx="8606941" cy="167545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Concept until 2017: Storage in the freezer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Countries of South America, New Zealand, Australia, Alaska, Russia and Japan have not allowed the dumping of wet waste in the port to Protection against epidemics, parasites and foreign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waste incinerator was not available because of the stringent emission standards for compliance with “Blue Angel” regulations (German label for high environmentally standard) </a:t>
            </a:r>
          </a:p>
        </p:txBody>
      </p:sp>
      <p:pic>
        <p:nvPicPr>
          <p:cNvPr id="6" name="Grafik 5" descr="Ein Bild, das Essen enthält.&#10;&#10;Automatisch generierte Beschreibung">
            <a:extLst>
              <a:ext uri="{FF2B5EF4-FFF2-40B4-BE49-F238E27FC236}">
                <a16:creationId xmlns:a16="http://schemas.microsoft.com/office/drawing/2014/main" id="{E57E5837-B05B-44EE-B5B3-34FF4BC5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88" y="974584"/>
            <a:ext cx="5946698" cy="31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Micro Auto </a:t>
            </a:r>
            <a:r>
              <a:rPr lang="de-DE" dirty="0" err="1"/>
              <a:t>Gasification</a:t>
            </a:r>
            <a:r>
              <a:rPr lang="de-DE" dirty="0"/>
              <a:t> System (MAGS)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C:\Users\petertsantrizos\Desktop\V8 views\(2015-09-28) V8 render cutout.jpg">
            <a:extLst>
              <a:ext uri="{FF2B5EF4-FFF2-40B4-BE49-F238E27FC236}">
                <a16:creationId xmlns:a16="http://schemas.microsoft.com/office/drawing/2014/main" id="{245B02D5-E871-479C-B4BC-AA1A34678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11205"/>
          <a:stretch/>
        </p:blipFill>
        <p:spPr bwMode="auto">
          <a:xfrm>
            <a:off x="152400" y="3276600"/>
            <a:ext cx="3581401" cy="26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0EC05F39-F8DF-40CA-A9BD-C315B7946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6" y="2028895"/>
            <a:ext cx="3489325" cy="12003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200" b="1" dirty="0">
                <a:solidFill>
                  <a:srgbClr val="820000"/>
                </a:solidFill>
                <a:latin typeface="+mj-lt"/>
              </a:rPr>
              <a:t>Auto Gasification </a:t>
            </a:r>
          </a:p>
          <a:p>
            <a:pPr>
              <a:defRPr/>
            </a:pPr>
            <a:endParaRPr lang="en-CA" sz="1200" b="1" dirty="0">
              <a:solidFill>
                <a:srgbClr val="820000"/>
              </a:solidFill>
              <a:latin typeface="+mj-lt"/>
            </a:endParaRPr>
          </a:p>
          <a:p>
            <a:pPr>
              <a:defRPr/>
            </a:pPr>
            <a:r>
              <a:rPr lang="en-CA" sz="1200" b="1" dirty="0">
                <a:latin typeface="+mj-lt"/>
              </a:rPr>
              <a:t>is a patented technology which thermally breaks down hydrocarbons into solid carbon and synthesis gas and uses the synthesis gas to fuel the process.</a:t>
            </a:r>
            <a:endParaRPr lang="en-CA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6BECFA4-7389-4943-803B-7F7C99DF8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1758953"/>
            <a:ext cx="3727590" cy="34226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9DEEF508-928E-4588-A0F5-3DB2E49F7767}"/>
              </a:ext>
            </a:extLst>
          </p:cNvPr>
          <p:cNvSpPr/>
          <p:nvPr/>
        </p:nvSpPr>
        <p:spPr>
          <a:xfrm>
            <a:off x="4219570" y="5286343"/>
            <a:ext cx="4600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</a:rPr>
              <a:t>MAGS converts all organic waste,  such as plastics, papers, food, cardboards, textiles, wood, used oil, and sludge, into energy , bio-char and water.</a:t>
            </a:r>
          </a:p>
        </p:txBody>
      </p:sp>
    </p:spTree>
    <p:extLst>
      <p:ext uri="{BB962C8B-B14F-4D97-AF65-F5344CB8AC3E}">
        <p14:creationId xmlns:p14="http://schemas.microsoft.com/office/powerpoint/2010/main" val="391261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MAGS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Terragon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13</a:t>
            </a:fld>
            <a:endParaRPr lang="en-US"/>
          </a:p>
        </p:txBody>
      </p:sp>
      <p:pic>
        <p:nvPicPr>
          <p:cNvPr id="2" name="How MAGS Works_English">
            <a:hlinkClick r:id="" action="ppaction://media"/>
            <a:extLst>
              <a:ext uri="{FF2B5EF4-FFF2-40B4-BE49-F238E27FC236}">
                <a16:creationId xmlns:a16="http://schemas.microsoft.com/office/drawing/2014/main" id="{8DC34508-A3A8-44A7-A5E2-B0243F447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764958"/>
            <a:ext cx="7104112" cy="53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14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Commitment</a:t>
            </a:r>
            <a:r>
              <a:rPr lang="de-DE" dirty="0"/>
              <a:t> on  RV SONNE</a:t>
            </a:r>
            <a:endParaRPr lang="en-US" dirty="0"/>
          </a:p>
        </p:txBody>
      </p:sp>
      <p:sp>
        <p:nvSpPr>
          <p:cNvPr id="7" name="Inhaltsplatzhalter 10">
            <a:extLst>
              <a:ext uri="{FF2B5EF4-FFF2-40B4-BE49-F238E27FC236}">
                <a16:creationId xmlns:a16="http://schemas.microsoft.com/office/drawing/2014/main" id="{D6AB9B67-1C36-4EF3-B439-E5E8F9719962}"/>
              </a:ext>
            </a:extLst>
          </p:cNvPr>
          <p:cNvSpPr txBox="1">
            <a:spLocks/>
          </p:cNvSpPr>
          <p:nvPr/>
        </p:nvSpPr>
        <p:spPr>
          <a:xfrm>
            <a:off x="379353" y="4365104"/>
            <a:ext cx="8606941" cy="30436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auxiliary engine room was installed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Only Gasification of wet waste and paper every 3 / 4 days (nominal waste input 50 kg / </a:t>
            </a:r>
            <a:r>
              <a:rPr lang="en-US" sz="1200" dirty="0" err="1"/>
              <a:t>hr</a:t>
            </a:r>
            <a:r>
              <a:rPr lang="en-US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Low consumption of gas oil (11 l/</a:t>
            </a:r>
            <a:r>
              <a:rPr lang="en-US" sz="1200" dirty="0" err="1"/>
              <a:t>hr</a:t>
            </a:r>
            <a:r>
              <a:rPr lang="en-US" sz="1200" dirty="0"/>
              <a:t> especially for heating 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Cold exhaust gas (50°C) which fulfill the regulation “Blue Angel”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small amount of ash (BIO char 5% of volume) that can be disposed without problems in all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131CE61-E78E-4170-A71A-31214085E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6" y="873452"/>
            <a:ext cx="4367504" cy="3275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 descr="Ein Bild, das drinnen, grün enthält.&#10;&#10;Automatisch generierte Beschreibung">
            <a:extLst>
              <a:ext uri="{FF2B5EF4-FFF2-40B4-BE49-F238E27FC236}">
                <a16:creationId xmlns:a16="http://schemas.microsoft.com/office/drawing/2014/main" id="{7AF57BC3-9633-4E79-98F5-3E4402242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90" y="860871"/>
            <a:ext cx="4367504" cy="32756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54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15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Regular Maintenance</a:t>
            </a:r>
            <a:endParaRPr lang="en-US" dirty="0"/>
          </a:p>
        </p:txBody>
      </p:sp>
      <p:sp>
        <p:nvSpPr>
          <p:cNvPr id="7" name="Inhaltsplatzhalter 10">
            <a:extLst>
              <a:ext uri="{FF2B5EF4-FFF2-40B4-BE49-F238E27FC236}">
                <a16:creationId xmlns:a16="http://schemas.microsoft.com/office/drawing/2014/main" id="{D6AB9B67-1C36-4EF3-B439-E5E8F9719962}"/>
              </a:ext>
            </a:extLst>
          </p:cNvPr>
          <p:cNvSpPr txBox="1">
            <a:spLocks/>
          </p:cNvSpPr>
          <p:nvPr/>
        </p:nvSpPr>
        <p:spPr>
          <a:xfrm>
            <a:off x="899592" y="4596558"/>
            <a:ext cx="8606941" cy="18002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Burner control, nozzle control and control of the combustion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Free the process air lines to the ash slugs / gas chambers of ash residue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Control of the pneumatic seals and the sliding surfaces of the sliding 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If necessary, fill up with fuels (sodium carbonate and diesel)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Test run and control of the parameters ports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174304-AA08-4858-8441-E164BF67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336" y="1118938"/>
            <a:ext cx="4201711" cy="3029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Spielzeug, LEGO enthält.&#10;&#10;Automatisch generierte Beschreibung">
            <a:extLst>
              <a:ext uri="{FF2B5EF4-FFF2-40B4-BE49-F238E27FC236}">
                <a16:creationId xmlns:a16="http://schemas.microsoft.com/office/drawing/2014/main" id="{2380DCBE-A539-4DA2-85F8-8A5FE0D8F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27696"/>
            <a:ext cx="2736304" cy="34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8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16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experience</a:t>
            </a:r>
            <a:r>
              <a:rPr lang="de-DE" dirty="0"/>
              <a:t> after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en-US" dirty="0"/>
          </a:p>
        </p:txBody>
      </p:sp>
      <p:pic>
        <p:nvPicPr>
          <p:cNvPr id="11" name="Picture 2" descr="C:\Users\petertsantrizos\Desktop\V8 views\(2015-09-28) V8 render cutout.jpg">
            <a:extLst>
              <a:ext uri="{FF2B5EF4-FFF2-40B4-BE49-F238E27FC236}">
                <a16:creationId xmlns:a16="http://schemas.microsoft.com/office/drawing/2014/main" id="{65309229-A8CE-4205-B72C-F93B1D5B1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11205"/>
          <a:stretch/>
        </p:blipFill>
        <p:spPr bwMode="auto">
          <a:xfrm>
            <a:off x="143247" y="1646628"/>
            <a:ext cx="4525286" cy="33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2CDA6C8-841A-48B3-80A9-F7F0968EAE76}"/>
              </a:ext>
            </a:extLst>
          </p:cNvPr>
          <p:cNvCxnSpPr>
            <a:cxnSpLocks/>
          </p:cNvCxnSpPr>
          <p:nvPr/>
        </p:nvCxnSpPr>
        <p:spPr>
          <a:xfrm flipH="1" flipV="1">
            <a:off x="2333677" y="4165508"/>
            <a:ext cx="2746647" cy="766723"/>
          </a:xfrm>
          <a:prstGeom prst="straightConnector1">
            <a:avLst/>
          </a:prstGeom>
          <a:ln w="539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10">
            <a:extLst>
              <a:ext uri="{FF2B5EF4-FFF2-40B4-BE49-F238E27FC236}">
                <a16:creationId xmlns:a16="http://schemas.microsoft.com/office/drawing/2014/main" id="{4D7287EE-E89E-4D91-A8E6-1BD76819B5CA}"/>
              </a:ext>
            </a:extLst>
          </p:cNvPr>
          <p:cNvSpPr txBox="1">
            <a:spLocks/>
          </p:cNvSpPr>
          <p:nvPr/>
        </p:nvSpPr>
        <p:spPr>
          <a:xfrm>
            <a:off x="4283968" y="4776322"/>
            <a:ext cx="3573559" cy="41906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Broken Mixer Motor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F7543F3-3188-42E2-9BCB-94B7280BE27B}"/>
              </a:ext>
            </a:extLst>
          </p:cNvPr>
          <p:cNvCxnSpPr>
            <a:cxnSpLocks/>
          </p:cNvCxnSpPr>
          <p:nvPr/>
        </p:nvCxnSpPr>
        <p:spPr>
          <a:xfrm flipH="1" flipV="1">
            <a:off x="2147368" y="3517438"/>
            <a:ext cx="2932956" cy="720078"/>
          </a:xfrm>
          <a:prstGeom prst="straightConnector1">
            <a:avLst/>
          </a:prstGeom>
          <a:ln w="539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80AF454D-DD80-45D6-B6D6-3CDE2E7F1CEF}"/>
              </a:ext>
            </a:extLst>
          </p:cNvPr>
          <p:cNvSpPr txBox="1">
            <a:spLocks/>
          </p:cNvSpPr>
          <p:nvPr/>
        </p:nvSpPr>
        <p:spPr>
          <a:xfrm>
            <a:off x="5171294" y="4103376"/>
            <a:ext cx="3573559" cy="41906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Renewing of Sealing sliding gates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125A46D-C96C-4E99-B580-3AA93A95820B}"/>
              </a:ext>
            </a:extLst>
          </p:cNvPr>
          <p:cNvCxnSpPr>
            <a:cxnSpLocks/>
          </p:cNvCxnSpPr>
          <p:nvPr/>
        </p:nvCxnSpPr>
        <p:spPr>
          <a:xfrm flipH="1">
            <a:off x="4124870" y="3410884"/>
            <a:ext cx="1040164" cy="254951"/>
          </a:xfrm>
          <a:prstGeom prst="straightConnector1">
            <a:avLst/>
          </a:prstGeom>
          <a:ln w="539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nhaltsplatzhalter 10">
            <a:extLst>
              <a:ext uri="{FF2B5EF4-FFF2-40B4-BE49-F238E27FC236}">
                <a16:creationId xmlns:a16="http://schemas.microsoft.com/office/drawing/2014/main" id="{626ED6BB-EC4E-4F6C-B1CE-1FEC377E982E}"/>
              </a:ext>
            </a:extLst>
          </p:cNvPr>
          <p:cNvSpPr txBox="1">
            <a:spLocks/>
          </p:cNvSpPr>
          <p:nvPr/>
        </p:nvSpPr>
        <p:spPr>
          <a:xfrm>
            <a:off x="4513412" y="3278217"/>
            <a:ext cx="3573559" cy="41906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Stuck process water pump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472FCC4-6D12-4D69-BBF3-8A0329882555}"/>
              </a:ext>
            </a:extLst>
          </p:cNvPr>
          <p:cNvCxnSpPr>
            <a:cxnSpLocks/>
          </p:cNvCxnSpPr>
          <p:nvPr/>
        </p:nvCxnSpPr>
        <p:spPr>
          <a:xfrm flipH="1">
            <a:off x="4196878" y="2780928"/>
            <a:ext cx="968156" cy="211961"/>
          </a:xfrm>
          <a:prstGeom prst="straightConnector1">
            <a:avLst/>
          </a:prstGeom>
          <a:ln w="539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10">
            <a:extLst>
              <a:ext uri="{FF2B5EF4-FFF2-40B4-BE49-F238E27FC236}">
                <a16:creationId xmlns:a16="http://schemas.microsoft.com/office/drawing/2014/main" id="{1B09E310-435E-4798-9BC5-E72F298F3B3E}"/>
              </a:ext>
            </a:extLst>
          </p:cNvPr>
          <p:cNvSpPr txBox="1">
            <a:spLocks/>
          </p:cNvSpPr>
          <p:nvPr/>
        </p:nvSpPr>
        <p:spPr>
          <a:xfrm>
            <a:off x="4729786" y="2568937"/>
            <a:ext cx="3573559" cy="4286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Defective sealing Quench tower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2649699-5D7A-475C-BDB3-E61C16B22C96}"/>
              </a:ext>
            </a:extLst>
          </p:cNvPr>
          <p:cNvCxnSpPr>
            <a:cxnSpLocks/>
          </p:cNvCxnSpPr>
          <p:nvPr/>
        </p:nvCxnSpPr>
        <p:spPr>
          <a:xfrm flipH="1">
            <a:off x="1763688" y="2134676"/>
            <a:ext cx="3316636" cy="1070108"/>
          </a:xfrm>
          <a:prstGeom prst="straightConnector1">
            <a:avLst/>
          </a:prstGeom>
          <a:ln w="539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E0F2239A-CF59-483D-9672-082037623C78}"/>
              </a:ext>
            </a:extLst>
          </p:cNvPr>
          <p:cNvSpPr txBox="1">
            <a:spLocks/>
          </p:cNvSpPr>
          <p:nvPr/>
        </p:nvSpPr>
        <p:spPr>
          <a:xfrm>
            <a:off x="5138409" y="1984861"/>
            <a:ext cx="3573559" cy="4286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Defective closing mechanism</a:t>
            </a:r>
          </a:p>
        </p:txBody>
      </p:sp>
    </p:spTree>
    <p:extLst>
      <p:ext uri="{BB962C8B-B14F-4D97-AF65-F5344CB8AC3E}">
        <p14:creationId xmlns:p14="http://schemas.microsoft.com/office/powerpoint/2010/main" val="14392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17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Support BY </a:t>
            </a:r>
            <a:r>
              <a:rPr lang="de-DE" dirty="0" err="1"/>
              <a:t>Terragon</a:t>
            </a:r>
            <a:endParaRPr lang="en-US" dirty="0"/>
          </a:p>
        </p:txBody>
      </p:sp>
      <p:pic>
        <p:nvPicPr>
          <p:cNvPr id="27" name="Picture 33" descr="Terragonlogofr[Converted]">
            <a:extLst>
              <a:ext uri="{FF2B5EF4-FFF2-40B4-BE49-F238E27FC236}">
                <a16:creationId xmlns:a16="http://schemas.microsoft.com/office/drawing/2014/main" id="{5DD128D5-3FEC-4ECE-924B-517E37FC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969418" cy="13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Inhaltsplatzhalter 10">
            <a:extLst>
              <a:ext uri="{FF2B5EF4-FFF2-40B4-BE49-F238E27FC236}">
                <a16:creationId xmlns:a16="http://schemas.microsoft.com/office/drawing/2014/main" id="{E1C85397-D0CC-4D15-A613-D27D7C4AB83B}"/>
              </a:ext>
            </a:extLst>
          </p:cNvPr>
          <p:cNvSpPr txBox="1">
            <a:spLocks/>
          </p:cNvSpPr>
          <p:nvPr/>
        </p:nvSpPr>
        <p:spPr>
          <a:xfrm>
            <a:off x="2195736" y="2635761"/>
            <a:ext cx="5769184" cy="352954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Modified </a:t>
            </a:r>
            <a:r>
              <a:rPr lang="en-US" sz="1200" dirty="0" err="1"/>
              <a:t>Quenchsystem</a:t>
            </a:r>
            <a:r>
              <a:rPr lang="en-US" sz="1200" dirty="0"/>
              <a:t> within new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Installation of two duplex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Control all process parameters and their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type of Process water pump with open impeller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Quick answers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very good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ctr"/>
            <a:r>
              <a:rPr lang="en-US" sz="1200" b="1" dirty="0"/>
              <a:t>Very Good Support!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1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erragon.net/wp-content/uploads/2016/08/polar-bear-3-min.jpg">
            <a:extLst>
              <a:ext uri="{FF2B5EF4-FFF2-40B4-BE49-F238E27FC236}">
                <a16:creationId xmlns:a16="http://schemas.microsoft.com/office/drawing/2014/main" id="{4FFFA563-EAC2-4E47-BE5B-05560AE10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24101"/>
          <a:stretch/>
        </p:blipFill>
        <p:spPr bwMode="auto">
          <a:xfrm>
            <a:off x="0" y="1124744"/>
            <a:ext cx="9144000" cy="56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  <a:endParaRPr lang="en-US" dirty="0"/>
          </a:p>
        </p:txBody>
      </p:sp>
      <p:sp>
        <p:nvSpPr>
          <p:cNvPr id="4" name="Textplatzhalter 6"/>
          <p:cNvSpPr txBox="1">
            <a:spLocks/>
          </p:cNvSpPr>
          <p:nvPr/>
        </p:nvSpPr>
        <p:spPr>
          <a:xfrm>
            <a:off x="512400" y="1592401"/>
            <a:ext cx="8424000" cy="34555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 for your attention</a:t>
            </a:r>
            <a:endParaRPr lang="de-DE" dirty="0"/>
          </a:p>
          <a:p>
            <a:pPr lvl="1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81711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19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Questions </a:t>
            </a: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MAGS</a:t>
            </a:r>
            <a:endParaRPr lang="en-US" dirty="0"/>
          </a:p>
        </p:txBody>
      </p:sp>
      <p:pic>
        <p:nvPicPr>
          <p:cNvPr id="2" name="Single load MAGS V8 JAN2015">
            <a:hlinkClick r:id="" action="ppaction://media"/>
            <a:extLst>
              <a:ext uri="{FF2B5EF4-FFF2-40B4-BE49-F238E27FC236}">
                <a16:creationId xmlns:a16="http://schemas.microsoft.com/office/drawing/2014/main" id="{B6380558-D4B9-47A3-A4B2-586609F9F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052736"/>
            <a:ext cx="6384032" cy="4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  <a:endParaRPr lang="en-US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722"/>
          <a:stretch>
            <a:fillRect/>
          </a:stretch>
        </p:blipFill>
        <p:spPr/>
      </p:pic>
      <p:sp>
        <p:nvSpPr>
          <p:cNvPr id="9" name="Ellipse 8"/>
          <p:cNvSpPr/>
          <p:nvPr/>
        </p:nvSpPr>
        <p:spPr>
          <a:xfrm>
            <a:off x="0" y="4437112"/>
            <a:ext cx="1944216" cy="136815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20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Questions </a:t>
            </a:r>
            <a:r>
              <a:rPr lang="de-DE" dirty="0" err="1"/>
              <a:t>char</a:t>
            </a:r>
            <a:r>
              <a:rPr lang="de-DE" dirty="0"/>
              <a:t> </a:t>
            </a:r>
            <a:r>
              <a:rPr lang="de-DE" dirty="0" err="1"/>
              <a:t>cleaning</a:t>
            </a:r>
            <a:endParaRPr lang="en-US" dirty="0"/>
          </a:p>
        </p:txBody>
      </p:sp>
      <p:pic>
        <p:nvPicPr>
          <p:cNvPr id="6" name="Char cleaning MAGS V8 JAN2015">
            <a:hlinkClick r:id="" action="ppaction://media"/>
            <a:extLst>
              <a:ext uri="{FF2B5EF4-FFF2-40B4-BE49-F238E27FC236}">
                <a16:creationId xmlns:a16="http://schemas.microsoft.com/office/drawing/2014/main" id="{4BC2E8F4-D008-46E1-83D3-AD98C63220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08720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21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Questions</a:t>
            </a:r>
            <a:endParaRPr lang="en-US" dirty="0"/>
          </a:p>
        </p:txBody>
      </p:sp>
      <p:pic>
        <p:nvPicPr>
          <p:cNvPr id="7" name="Picture 124">
            <a:extLst>
              <a:ext uri="{FF2B5EF4-FFF2-40B4-BE49-F238E27FC236}">
                <a16:creationId xmlns:a16="http://schemas.microsoft.com/office/drawing/2014/main" id="{F98F7E59-E272-4644-9028-A099B7AD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590" y="3148045"/>
            <a:ext cx="80550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lassnk_blue.gif">
            <a:extLst>
              <a:ext uri="{FF2B5EF4-FFF2-40B4-BE49-F238E27FC236}">
                <a16:creationId xmlns:a16="http://schemas.microsoft.com/office/drawing/2014/main" id="{7012E62B-7E42-4BAB-9522-C3721A28C0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0468" y="5100530"/>
            <a:ext cx="1457024" cy="533400"/>
          </a:xfrm>
          <a:prstGeom prst="rect">
            <a:avLst/>
          </a:prstGeom>
        </p:spPr>
      </p:pic>
      <p:pic>
        <p:nvPicPr>
          <p:cNvPr id="10" name="Picture 15" descr="uscg.png">
            <a:extLst>
              <a:ext uri="{FF2B5EF4-FFF2-40B4-BE49-F238E27FC236}">
                <a16:creationId xmlns:a16="http://schemas.microsoft.com/office/drawing/2014/main" id="{3462F298-9CAA-44DD-A41A-13B9AC2EC9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9292" y="3230332"/>
            <a:ext cx="964592" cy="902226"/>
          </a:xfrm>
          <a:prstGeom prst="rect">
            <a:avLst/>
          </a:prstGeom>
        </p:spPr>
      </p:pic>
      <p:pic>
        <p:nvPicPr>
          <p:cNvPr id="11" name="Picture 17" descr="Design Assessed.jpg">
            <a:extLst>
              <a:ext uri="{FF2B5EF4-FFF2-40B4-BE49-F238E27FC236}">
                <a16:creationId xmlns:a16="http://schemas.microsoft.com/office/drawing/2014/main" id="{2306B96E-ECEA-4DF6-8B5B-EA5F628970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8726" y="4313931"/>
            <a:ext cx="1180508" cy="676420"/>
          </a:xfrm>
          <a:prstGeom prst="rect">
            <a:avLst/>
          </a:prstGeom>
        </p:spPr>
      </p:pic>
      <p:pic>
        <p:nvPicPr>
          <p:cNvPr id="12" name="Picture 4" descr="C:\Users\petertsantrizos\Desktop\V8 views\main view.JPG">
            <a:extLst>
              <a:ext uri="{FF2B5EF4-FFF2-40B4-BE49-F238E27FC236}">
                <a16:creationId xmlns:a16="http://schemas.microsoft.com/office/drawing/2014/main" id="{43502766-98FB-44C6-BC5E-8CF4CD004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r="29552"/>
          <a:stretch/>
        </p:blipFill>
        <p:spPr bwMode="auto">
          <a:xfrm>
            <a:off x="305128" y="2187442"/>
            <a:ext cx="2670170" cy="239219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nv gl logo">
            <a:extLst>
              <a:ext uri="{FF2B5EF4-FFF2-40B4-BE49-F238E27FC236}">
                <a16:creationId xmlns:a16="http://schemas.microsoft.com/office/drawing/2014/main" id="{8D378896-13B5-4BDF-8126-E89DCEF8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6" y="1988840"/>
            <a:ext cx="1159204" cy="115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20">
            <a:extLst>
              <a:ext uri="{FF2B5EF4-FFF2-40B4-BE49-F238E27FC236}">
                <a16:creationId xmlns:a16="http://schemas.microsoft.com/office/drawing/2014/main" id="{24255C91-7E88-4CB9-8DEE-01E8AEEC1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1521"/>
              </p:ext>
            </p:extLst>
          </p:nvPr>
        </p:nvGraphicFramePr>
        <p:xfrm>
          <a:off x="3131840" y="1988840"/>
          <a:ext cx="3520569" cy="3579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578">
                <a:tc>
                  <a:txBody>
                    <a:bodyPr/>
                    <a:lstStyle/>
                    <a:p>
                      <a:pPr algn="l"/>
                      <a:r>
                        <a:rPr lang="en-US" sz="1600" b="1" u="sng" dirty="0">
                          <a:solidFill>
                            <a:schemeClr val="tx1"/>
                          </a:solidFill>
                        </a:rPr>
                        <a:t>Specs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</a:rPr>
                        <a:t>V8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773">
                <a:tc>
                  <a:txBody>
                    <a:bodyPr/>
                    <a:lstStyle/>
                    <a:p>
                      <a:r>
                        <a:rPr lang="en-US" sz="1400" dirty="0"/>
                        <a:t>Size: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10.1m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773">
                <a:tc>
                  <a:txBody>
                    <a:bodyPr/>
                    <a:lstStyle/>
                    <a:p>
                      <a:r>
                        <a:rPr lang="en-US" sz="1400" dirty="0"/>
                        <a:t>Weight: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4,820kg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287">
                <a:tc>
                  <a:txBody>
                    <a:bodyPr/>
                    <a:lstStyle/>
                    <a:p>
                      <a:r>
                        <a:rPr lang="en-US" sz="1400" dirty="0"/>
                        <a:t>Capacity (solid waste):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kg/</a:t>
                      </a:r>
                      <a:r>
                        <a:rPr lang="en-US" sz="1400" dirty="0" err="1"/>
                        <a:t>hr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287">
                <a:tc>
                  <a:txBody>
                    <a:bodyPr/>
                    <a:lstStyle/>
                    <a:p>
                      <a:r>
                        <a:rPr lang="en-US" sz="1400" dirty="0"/>
                        <a:t>Capacity (sludge/oil)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20 L/hr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773">
                <a:tc>
                  <a:txBody>
                    <a:bodyPr/>
                    <a:lstStyle/>
                    <a:p>
                      <a:r>
                        <a:rPr lang="en-US" sz="1400" dirty="0"/>
                        <a:t>Feeding Lid: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0.15m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881">
                <a:tc>
                  <a:txBody>
                    <a:bodyPr/>
                    <a:lstStyle/>
                    <a:p>
                      <a:r>
                        <a:rPr lang="en-US" sz="1400" dirty="0"/>
                        <a:t>Feeding: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 sec every 10 min</a:t>
                      </a:r>
                    </a:p>
                    <a:p>
                      <a:pPr algn="ctr"/>
                      <a:r>
                        <a:rPr lang="en-US" sz="1400" dirty="0"/>
                        <a:t>Automated for sludge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773">
                <a:tc>
                  <a:txBody>
                    <a:bodyPr/>
                    <a:lstStyle/>
                    <a:p>
                      <a:r>
                        <a:rPr lang="en-US" sz="1400" dirty="0"/>
                        <a:t>Char Removal: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Automated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773">
                <a:tc>
                  <a:txBody>
                    <a:bodyPr/>
                    <a:lstStyle/>
                    <a:p>
                      <a:r>
                        <a:rPr lang="en-US" sz="1400" dirty="0"/>
                        <a:t>Operation: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 hours/day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83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C619-EE38-4BB4-958D-ED009AD46C6F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22</a:t>
            </a:fld>
            <a:endParaRPr lang="en-US"/>
          </a:p>
        </p:txBody>
      </p:sp>
      <p:sp>
        <p:nvSpPr>
          <p:cNvPr id="9" name="Titel 8"/>
          <p:cNvSpPr txBox="1">
            <a:spLocks/>
          </p:cNvSpPr>
          <p:nvPr/>
        </p:nvSpPr>
        <p:spPr>
          <a:xfrm>
            <a:off x="536492" y="130040"/>
            <a:ext cx="6264696" cy="41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Questions</a:t>
            </a:r>
            <a:endParaRPr lang="en-US" dirty="0"/>
          </a:p>
        </p:txBody>
      </p: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53D6D1FE-63BE-44D3-806C-B077F9C6A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37029"/>
              </p:ext>
            </p:extLst>
          </p:nvPr>
        </p:nvGraphicFramePr>
        <p:xfrm>
          <a:off x="1498808" y="1556792"/>
          <a:ext cx="5943601" cy="3516384"/>
        </p:xfrm>
        <a:graphic>
          <a:graphicData uri="http://schemas.openxmlformats.org/drawingml/2006/table">
            <a:tbl>
              <a:tblPr firstRow="1" firstCol="1" bandRow="1"/>
              <a:tblGrid>
                <a:gridCol w="1569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09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MAGS</a:t>
                      </a:r>
                      <a:r>
                        <a:rPr lang="en-US" sz="1700" b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emissions compared to </a:t>
                      </a:r>
                      <a:r>
                        <a:rPr lang="en-US" sz="17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Quebec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7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Règlement sur l’assainissement de l’atmosphère (RAA chapitre Q-2, r. 4.1) 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Parameter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MAGS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RAA Limits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Units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Carbon monoxide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Particulate</a:t>
                      </a:r>
                      <a:r>
                        <a:rPr lang="en-US" sz="13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matter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0,58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Hydrogen chloride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&lt;0,6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Hydrogen fluoride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&lt;0,028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Dioxins/</a:t>
                      </a:r>
                      <a:r>
                        <a:rPr lang="en-US" sz="13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Furans</a:t>
                      </a:r>
                      <a:r>
                        <a:rPr lang="en-US" sz="1300" baseline="30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TEF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0,0010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0,080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Mercury</a:t>
                      </a:r>
                      <a:r>
                        <a:rPr lang="en-US" sz="13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µg/m</a:t>
                      </a:r>
                      <a:r>
                        <a:rPr lang="en-US" sz="1300" baseline="30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722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1 - All emission limitations are measured at 11 percent oxygen, 298K,</a:t>
                      </a:r>
                      <a:r>
                        <a:rPr lang="en-US" sz="1200" i="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dry basis at standard conditions.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i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en-US" sz="1200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Based on waste formula of 40% plastic (including</a:t>
                      </a:r>
                      <a:r>
                        <a:rPr lang="en-US" sz="1200" i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PVC), 55% celluloid material, 5% moisture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3 - Based on emissions testing performed in December 2014 using MAGS V7</a:t>
                      </a:r>
                    </a:p>
                  </a:txBody>
                  <a:tcPr marL="81362" marR="81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1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66655-4221-4AEF-ABDA-F1697F70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Questions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73D53-4BA1-4834-852C-8A272033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097B-6CBB-4F23-A587-2B1B94016CA4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10FDA8-9C6A-4401-86F4-09FD094F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84BB5F-8DC8-4080-A98D-058FC133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F5AA90F-DBFF-4EF1-A227-01FB5725602B}"/>
              </a:ext>
            </a:extLst>
          </p:cNvPr>
          <p:cNvPicPr>
            <a:picLocks noGrp="1" noChangeAspect="1" noChangeArrowheads="1"/>
          </p:cNvPicPr>
          <p:nvPr>
            <p:ph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438873"/>
            <a:ext cx="8241010" cy="35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08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Vessels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Operation Briese Research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0FAF-408A-42B0-B06B-26B05487630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3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09208"/>
            <a:ext cx="9180512" cy="56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3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Type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 on </a:t>
            </a:r>
            <a:r>
              <a:rPr lang="de-DE" dirty="0" err="1"/>
              <a:t>board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4</a:t>
            </a:fld>
            <a:endParaRPr lang="en-US"/>
          </a:p>
        </p:txBody>
      </p:sp>
      <p:sp>
        <p:nvSpPr>
          <p:cNvPr id="14" name="AutoShape 2" descr="Bildergebnis für bmb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1C4B50FA-54BA-4039-B661-396309DA305C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55" y="1052736"/>
            <a:ext cx="6023489" cy="4012570"/>
          </a:xfrm>
        </p:spPr>
      </p:pic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8C39A94A-1166-416B-9269-C7000822D830}"/>
              </a:ext>
            </a:extLst>
          </p:cNvPr>
          <p:cNvSpPr txBox="1">
            <a:spLocks/>
          </p:cNvSpPr>
          <p:nvPr/>
        </p:nvSpPr>
        <p:spPr>
          <a:xfrm>
            <a:off x="1907704" y="5102128"/>
            <a:ext cx="7488832" cy="12375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75 persons 90 days at see </a:t>
            </a:r>
            <a:r>
              <a:rPr lang="da-DK" sz="1200" b="1" dirty="0">
                <a:sym typeface="Wingdings" panose="05000000000000000000" pitchFamily="2" charset="2"/>
              </a:rPr>
              <a:t> 200 cbm not compressed garbarge</a:t>
            </a:r>
            <a:endParaRPr lang="da-DK" sz="1200" b="1" dirty="0"/>
          </a:p>
        </p:txBody>
      </p:sp>
    </p:spTree>
    <p:extLst>
      <p:ext uri="{BB962C8B-B14F-4D97-AF65-F5344CB8AC3E}">
        <p14:creationId xmlns:p14="http://schemas.microsoft.com/office/powerpoint/2010/main" val="333110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Paper - BEFORE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5</a:t>
            </a:fld>
            <a:endParaRPr lang="en-US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AE1E908F-5E9E-40C2-9C52-4B1D54B2AF7C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25092"/>
            <a:ext cx="1656184" cy="2290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24E677-B2D9-42BC-BEC4-A1C59B0F6A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" y="908720"/>
            <a:ext cx="4392488" cy="3035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Inhaltsplatzhalter 10">
            <a:extLst>
              <a:ext uri="{FF2B5EF4-FFF2-40B4-BE49-F238E27FC236}">
                <a16:creationId xmlns:a16="http://schemas.microsoft.com/office/drawing/2014/main" id="{AAC3D38B-7011-451D-BE5F-142F6D85DBE6}"/>
              </a:ext>
            </a:extLst>
          </p:cNvPr>
          <p:cNvSpPr txBox="1">
            <a:spLocks/>
          </p:cNvSpPr>
          <p:nvPr/>
        </p:nvSpPr>
        <p:spPr>
          <a:xfrm>
            <a:off x="5364088" y="2564904"/>
            <a:ext cx="2664296" cy="172819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Compactor Tony Team 75 MC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Upper carriage </a:t>
            </a:r>
            <a:br>
              <a:rPr lang="en-US" sz="1200" dirty="0"/>
            </a:br>
            <a:r>
              <a:rPr lang="en-US" sz="1200" dirty="0"/>
              <a:t>moves in sea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volume of cardboard</a:t>
            </a:r>
            <a:br>
              <a:rPr lang="en-US" sz="1200" dirty="0"/>
            </a:br>
            <a:r>
              <a:rPr lang="en-US" sz="1200" dirty="0"/>
              <a:t>and paper after </a:t>
            </a:r>
            <a:br>
              <a:rPr lang="en-US" sz="1200" dirty="0"/>
            </a:br>
            <a:r>
              <a:rPr lang="en-US" sz="1200" dirty="0"/>
              <a:t>pressing still too </a:t>
            </a:r>
            <a:br>
              <a:rPr lang="en-US" sz="1200" dirty="0"/>
            </a:br>
            <a:r>
              <a:rPr lang="en-US" sz="1200" dirty="0"/>
              <a:t>large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582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Paper - AFTER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6</a:t>
            </a:fld>
            <a:endParaRPr lang="en-US"/>
          </a:p>
        </p:txBody>
      </p:sp>
      <p:pic>
        <p:nvPicPr>
          <p:cNvPr id="16" name="Bild 3">
            <a:extLst>
              <a:ext uri="{FF2B5EF4-FFF2-40B4-BE49-F238E27FC236}">
                <a16:creationId xmlns:a16="http://schemas.microsoft.com/office/drawing/2014/main" id="{2EC4D39D-FB5B-4BF8-9315-872EC9F5A6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5" y="979151"/>
            <a:ext cx="4248472" cy="293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431045B-72D4-42BD-95B5-EB12DED6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015214"/>
            <a:ext cx="1855431" cy="2139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C23AFBB3-A7AE-4230-9AAE-3F8666E088BD}"/>
              </a:ext>
            </a:extLst>
          </p:cNvPr>
          <p:cNvSpPr txBox="1">
            <a:spLocks/>
          </p:cNvSpPr>
          <p:nvPr/>
        </p:nvSpPr>
        <p:spPr>
          <a:xfrm>
            <a:off x="5292080" y="2312124"/>
            <a:ext cx="2992899" cy="23762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Cardboard shredder and briquettes Mashine MGP MÜTEK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fast safe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 of cardboard and paper after pressing very </a:t>
            </a:r>
            <a:br>
              <a:rPr lang="en-US" dirty="0"/>
            </a:br>
            <a:r>
              <a:rPr lang="en-US" dirty="0"/>
              <a:t>small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Easy Handling of briquettes (could be used as firewood)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Dust succed out with vaccum cleaner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7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Glass - BEFORE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7</a:t>
            </a:fld>
            <a:endParaRPr lang="en-US"/>
          </a:p>
        </p:txBody>
      </p:sp>
      <p:pic>
        <p:nvPicPr>
          <p:cNvPr id="18" name="Bild 10">
            <a:extLst>
              <a:ext uri="{FF2B5EF4-FFF2-40B4-BE49-F238E27FC236}">
                <a16:creationId xmlns:a16="http://schemas.microsoft.com/office/drawing/2014/main" id="{78852633-3F3B-43A4-8D40-7540BE9DB6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6" y="1196752"/>
            <a:ext cx="2686698" cy="4815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Inhaltsplatzhalter 10">
            <a:extLst>
              <a:ext uri="{FF2B5EF4-FFF2-40B4-BE49-F238E27FC236}">
                <a16:creationId xmlns:a16="http://schemas.microsoft.com/office/drawing/2014/main" id="{A18C9E51-78EE-46AE-B461-F54544A7BE68}"/>
              </a:ext>
            </a:extLst>
          </p:cNvPr>
          <p:cNvSpPr txBox="1">
            <a:spLocks/>
          </p:cNvSpPr>
          <p:nvPr/>
        </p:nvSpPr>
        <p:spPr>
          <a:xfrm>
            <a:off x="3995936" y="2718718"/>
            <a:ext cx="5076096" cy="172819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Glasscrusher GKF 550 Disperator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Liquids leak and are difficult to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very fine glass dust </a:t>
            </a:r>
            <a:r>
              <a:rPr lang="da-DK" sz="1200" dirty="0">
                <a:sym typeface="Wingdings" panose="05000000000000000000" pitchFamily="2" charset="2"/>
              </a:rPr>
              <a:t> dust protective mask</a:t>
            </a:r>
            <a:endParaRPr lang="da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weak engine stops at bottle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Very loud</a:t>
            </a:r>
          </a:p>
        </p:txBody>
      </p:sp>
    </p:spTree>
    <p:extLst>
      <p:ext uri="{BB962C8B-B14F-4D97-AF65-F5344CB8AC3E}">
        <p14:creationId xmlns:p14="http://schemas.microsoft.com/office/powerpoint/2010/main" val="33885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Glass - AFTER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8</a:t>
            </a:fld>
            <a:endParaRPr lang="en-US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A048E4AD-73CC-4C63-ABE5-484F45C16A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179321"/>
            <a:ext cx="3275896" cy="48593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Inhaltsplatzhalter 10">
            <a:extLst>
              <a:ext uri="{FF2B5EF4-FFF2-40B4-BE49-F238E27FC236}">
                <a16:creationId xmlns:a16="http://schemas.microsoft.com/office/drawing/2014/main" id="{24351F3B-2F6D-4933-BAC0-A4BEDC247B1B}"/>
              </a:ext>
            </a:extLst>
          </p:cNvPr>
          <p:cNvSpPr txBox="1">
            <a:spLocks/>
          </p:cNvSpPr>
          <p:nvPr/>
        </p:nvSpPr>
        <p:spPr>
          <a:xfrm>
            <a:off x="3995936" y="2636887"/>
            <a:ext cx="4608512" cy="194421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Glasscrusher DT 200 GC DELITEk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pieces of broken glass – no 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champagne bottles are crushed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quiet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Easy handling of glass in a 200 Liters Container with garbage bag</a:t>
            </a:r>
          </a:p>
        </p:txBody>
      </p:sp>
    </p:spTree>
    <p:extLst>
      <p:ext uri="{BB962C8B-B14F-4D97-AF65-F5344CB8AC3E}">
        <p14:creationId xmlns:p14="http://schemas.microsoft.com/office/powerpoint/2010/main" val="5134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Metal</a:t>
            </a:r>
            <a:r>
              <a:rPr lang="de-DE" dirty="0"/>
              <a:t> AND PLASTIC  - </a:t>
            </a:r>
            <a:r>
              <a:rPr lang="de-DE" dirty="0" err="1"/>
              <a:t>BefORe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2A98-737A-4907-8E08-54ACA4F06C43}" type="datetime3">
              <a:rPr lang="en-US" smtClean="0"/>
              <a:t>11 June 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BRIESE RESEARCH • member of the BRIESE GROUP NETWORK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9D93-A2B2-4957-BFA2-2E5635D65626}" type="slidenum">
              <a:rPr lang="en-US" smtClean="0"/>
              <a:t>9</a:t>
            </a:fld>
            <a:endParaRPr lang="en-US"/>
          </a:p>
        </p:txBody>
      </p:sp>
      <p:pic>
        <p:nvPicPr>
          <p:cNvPr id="7" name="Inhaltsplatzhalter 6" descr="Ein Bild, das drinnen, Wand, sitzend enthält.&#10;&#10;Automatisch generierte Beschreibung">
            <a:extLst>
              <a:ext uri="{FF2B5EF4-FFF2-40B4-BE49-F238E27FC236}">
                <a16:creationId xmlns:a16="http://schemas.microsoft.com/office/drawing/2014/main" id="{1FAE6DF2-7222-4B9B-8945-ECDFB3461E0A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60" y="2348880"/>
            <a:ext cx="2465320" cy="18489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Inhaltsplatzhalter 10">
            <a:extLst>
              <a:ext uri="{FF2B5EF4-FFF2-40B4-BE49-F238E27FC236}">
                <a16:creationId xmlns:a16="http://schemas.microsoft.com/office/drawing/2014/main" id="{A18C9E51-78EE-46AE-B461-F54544A7BE68}"/>
              </a:ext>
            </a:extLst>
          </p:cNvPr>
          <p:cNvSpPr txBox="1">
            <a:spLocks/>
          </p:cNvSpPr>
          <p:nvPr/>
        </p:nvSpPr>
        <p:spPr>
          <a:xfrm>
            <a:off x="106678" y="778766"/>
            <a:ext cx="4033274" cy="15053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DP 20 STRAUTMANN – Metal compactor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several CANS are pressed at the same time, </a:t>
            </a:r>
            <a:br>
              <a:rPr lang="en-US" dirty="0"/>
            </a:br>
            <a:r>
              <a:rPr lang="en-US" dirty="0"/>
              <a:t>the closing flap opens uncontrollably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Liquids run out - extensive cleaning</a:t>
            </a:r>
            <a:endParaRPr lang="da-DK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0657D21-EC74-4A98-85EE-708E12EF50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" y="2348880"/>
            <a:ext cx="2426171" cy="3767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drinnen, Boden, sitzend, Schrank enthält.&#10;&#10;Automatisch generierte Beschreibung">
            <a:extLst>
              <a:ext uri="{FF2B5EF4-FFF2-40B4-BE49-F238E27FC236}">
                <a16:creationId xmlns:a16="http://schemas.microsoft.com/office/drawing/2014/main" id="{D6AED671-0AE5-4E03-99A3-FA45AB4DD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81" y="4232441"/>
            <a:ext cx="2471199" cy="1853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1A287C-FCC4-4C95-9E87-6EC198DF5D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2639252" cy="3732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Inhaltsplatzhalter 10">
            <a:extLst>
              <a:ext uri="{FF2B5EF4-FFF2-40B4-BE49-F238E27FC236}">
                <a16:creationId xmlns:a16="http://schemas.microsoft.com/office/drawing/2014/main" id="{1B5A6AF4-404F-4BA1-BD2B-1143FAF620E9}"/>
              </a:ext>
            </a:extLst>
          </p:cNvPr>
          <p:cNvSpPr txBox="1">
            <a:spLocks/>
          </p:cNvSpPr>
          <p:nvPr/>
        </p:nvSpPr>
        <p:spPr>
          <a:xfrm>
            <a:off x="5849920" y="831858"/>
            <a:ext cx="2880320" cy="980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3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i="1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2570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7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IP 20 ICM – compactor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Never Used due to low compressive rate</a:t>
            </a:r>
          </a:p>
        </p:txBody>
      </p:sp>
    </p:spTree>
    <p:extLst>
      <p:ext uri="{BB962C8B-B14F-4D97-AF65-F5344CB8AC3E}">
        <p14:creationId xmlns:p14="http://schemas.microsoft.com/office/powerpoint/2010/main" val="2925528322"/>
      </p:ext>
    </p:extLst>
  </p:cSld>
  <p:clrMapOvr>
    <a:masterClrMapping/>
  </p:clrMapOvr>
</p:sld>
</file>

<file path=ppt/theme/theme1.xml><?xml version="1.0" encoding="utf-8"?>
<a:theme xmlns:a="http://schemas.openxmlformats.org/drawingml/2006/main" name="Briese_Research_Power_Point_Vorlage 4_3">
  <a:themeElements>
    <a:clrScheme name="Briese Research">
      <a:dk1>
        <a:srgbClr val="262626"/>
      </a:dk1>
      <a:lt1>
        <a:sysClr val="window" lastClr="FFFFFF"/>
      </a:lt1>
      <a:dk2>
        <a:srgbClr val="093F5B"/>
      </a:dk2>
      <a:lt2>
        <a:srgbClr val="D4E3F5"/>
      </a:lt2>
      <a:accent1>
        <a:srgbClr val="D34817"/>
      </a:accent1>
      <a:accent2>
        <a:srgbClr val="F4B29B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E4E96"/>
      </a:hlink>
      <a:folHlink>
        <a:srgbClr val="0E4E96"/>
      </a:folHlink>
    </a:clrScheme>
    <a:fontScheme name="Benutzerdefiniert 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Briese_Research_Power_Point_Vorlage 4_3</Template>
  <TotalTime>0</TotalTime>
  <Words>981</Words>
  <Application>Microsoft Office PowerPoint</Application>
  <PresentationFormat>Bildschirmpräsentation (4:3)</PresentationFormat>
  <Paragraphs>222</Paragraphs>
  <Slides>23</Slides>
  <Notes>2</Notes>
  <HiddenSlides>1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Open Sans</vt:lpstr>
      <vt:lpstr>Open Sans Light</vt:lpstr>
      <vt:lpstr>Wingdings</vt:lpstr>
      <vt:lpstr>Briese_Research_Power_Point_Vorlage 4_3</vt:lpstr>
      <vt:lpstr>ExperiEnce with new MAGS </vt:lpstr>
      <vt:lpstr>PowerPoint-Präsentation</vt:lpstr>
      <vt:lpstr>Vessels under Operation Briese Research</vt:lpstr>
      <vt:lpstr>Type of waste on board</vt:lpstr>
      <vt:lpstr>Paper - BEFORE</vt:lpstr>
      <vt:lpstr>Paper - AFTER</vt:lpstr>
      <vt:lpstr>Glass - BEFORE</vt:lpstr>
      <vt:lpstr>Glass - AFTER</vt:lpstr>
      <vt:lpstr>Metal AND PLASTIC  - BefORe</vt:lpstr>
      <vt:lpstr>METAL AND Plastic - AFTER</vt:lpstr>
      <vt:lpstr>Wet Garbage</vt:lpstr>
      <vt:lpstr>Micro Auto Gasification System (MAGS) </vt:lpstr>
      <vt:lpstr>Function of MAGS from Terragon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Sabine Kruse</dc:creator>
  <cp:lastModifiedBy>Klaus Küper</cp:lastModifiedBy>
  <cp:revision>80</cp:revision>
  <dcterms:created xsi:type="dcterms:W3CDTF">2017-10-18T15:21:38Z</dcterms:created>
  <dcterms:modified xsi:type="dcterms:W3CDTF">2019-06-11T10:40:30Z</dcterms:modified>
</cp:coreProperties>
</file>